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02" r:id="rId1"/>
    <p:sldMasterId id="2147484144" r:id="rId2"/>
  </p:sldMasterIdLst>
  <p:notesMasterIdLst>
    <p:notesMasterId r:id="rId11"/>
  </p:notesMasterIdLst>
  <p:handoutMasterIdLst>
    <p:handoutMasterId r:id="rId12"/>
  </p:handoutMasterIdLst>
  <p:sldIdLst>
    <p:sldId id="265" r:id="rId3"/>
    <p:sldId id="599" r:id="rId4"/>
    <p:sldId id="642" r:id="rId5"/>
    <p:sldId id="643" r:id="rId6"/>
    <p:sldId id="644" r:id="rId7"/>
    <p:sldId id="645" r:id="rId8"/>
    <p:sldId id="646" r:id="rId9"/>
    <p:sldId id="647" r:id="rId10"/>
  </p:sldIdLst>
  <p:sldSz cx="9144000" cy="6858000" type="screen4x3"/>
  <p:notesSz cx="6797675" cy="9926638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0000"/>
    <a:srgbClr val="3399FF"/>
    <a:srgbClr val="CC3300"/>
    <a:srgbClr val="FF0066"/>
    <a:srgbClr val="006600"/>
    <a:srgbClr val="FF7C5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Orta Stil 1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56" autoAdjust="0"/>
    <p:restoredTop sz="95878" autoAdjust="0"/>
  </p:normalViewPr>
  <p:slideViewPr>
    <p:cSldViewPr>
      <p:cViewPr>
        <p:scale>
          <a:sx n="70" d="100"/>
          <a:sy n="70" d="100"/>
        </p:scale>
        <p:origin x="-5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354" y="-8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1A5570-FD7F-4A2E-BCF3-4EA7CAEC45DB}" type="datetimeFigureOut">
              <a:rPr lang="tr-TR"/>
              <a:pPr>
                <a:defRPr/>
              </a:pPr>
              <a:t>17.10.2014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1504D77-2F56-4303-A563-21BC4BA40C7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209110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978C865-3532-4B06-8135-133F41039987}" type="datetimeFigureOut">
              <a:rPr lang="tr-TR"/>
              <a:pPr>
                <a:defRPr/>
              </a:pPr>
              <a:t>17.10.2014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EA0B4D8-0954-4EA8-B42C-F219D96D06E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861977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A0B4D8-0954-4EA8-B42C-F219D96D06E8}" type="slidenum">
              <a:rPr lang="tr-TR" smtClean="0"/>
              <a:pPr>
                <a:defRPr/>
              </a:pPr>
              <a:t>1</a:t>
            </a:fld>
            <a:endParaRPr lang="tr-T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A0B4D8-0954-4EA8-B42C-F219D96D06E8}" type="slidenum">
              <a:rPr lang="tr-TR" smtClean="0"/>
              <a:pPr>
                <a:defRPr/>
              </a:pPr>
              <a:t>6</a:t>
            </a:fld>
            <a:endParaRPr lang="tr-T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A9EA-0F15-44B9-B457-FA515D455940}" type="datetimeFigureOut">
              <a:rPr lang="tr-TR" smtClean="0"/>
              <a:pPr/>
              <a:t>17.10.2014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E6C05-B177-4451-81DF-4016AFFAF66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A9EA-0F15-44B9-B457-FA515D455940}" type="datetimeFigureOut">
              <a:rPr lang="tr-TR" smtClean="0"/>
              <a:pPr/>
              <a:t>17.10.2014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E6C05-B177-4451-81DF-4016AFFAF66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A9EA-0F15-44B9-B457-FA515D455940}" type="datetimeFigureOut">
              <a:rPr lang="tr-TR" smtClean="0"/>
              <a:pPr/>
              <a:t>17.10.2014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E6C05-B177-4451-81DF-4016AFFAF66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A9EA-0F15-44B9-B457-FA515D455940}" type="datetimeFigureOut">
              <a:rPr lang="tr-TR" smtClean="0"/>
              <a:pPr/>
              <a:t>17.10.2014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E6C05-B177-4451-81DF-4016AFFAF66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254873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E8EB3A-C58C-472D-8098-A27B6D60411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897163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4624A7-FEBE-4765-AC23-CAADCA65AB4A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097711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0CA578-9099-4C86-8D99-7654598DC2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061454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C89514-DAE5-4701-BAC4-346E0D86F75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384650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D2B25D-39E8-4105-A1BC-D7AF84E966EA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814275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E866EE-2FBD-42E6-BC8A-5E601749365A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485869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A9EA-0F15-44B9-B457-FA515D455940}" type="datetimeFigureOut">
              <a:rPr lang="tr-TR" smtClean="0"/>
              <a:pPr/>
              <a:t>17.10.2014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E6C05-B177-4451-81DF-4016AFFAF66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897675-8E72-405A-9B7E-C74A250A135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514073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6B11A5-955C-4378-80D4-370DA98E823D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022259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872C4C-39E8-42EC-8F6F-C0B2F8D8745A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902152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49CFA-4A8A-480A-94DA-1327AFB10D6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541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A9EA-0F15-44B9-B457-FA515D455940}" type="datetimeFigureOut">
              <a:rPr lang="tr-TR" smtClean="0"/>
              <a:pPr/>
              <a:t>17.10.2014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E6C05-B177-4451-81DF-4016AFFAF66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A9EA-0F15-44B9-B457-FA515D455940}" type="datetimeFigureOut">
              <a:rPr lang="tr-TR" smtClean="0"/>
              <a:pPr/>
              <a:t>17.10.2014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E6C05-B177-4451-81DF-4016AFFAF66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A9EA-0F15-44B9-B457-FA515D455940}" type="datetimeFigureOut">
              <a:rPr lang="tr-TR" smtClean="0"/>
              <a:pPr/>
              <a:t>17.10.2014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E6C05-B177-4451-81DF-4016AFFAF66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A9EA-0F15-44B9-B457-FA515D455940}" type="datetimeFigureOut">
              <a:rPr lang="tr-TR" smtClean="0"/>
              <a:pPr/>
              <a:t>17.10.2014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E6C05-B177-4451-81DF-4016AFFAF66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A9EA-0F15-44B9-B457-FA515D455940}" type="datetimeFigureOut">
              <a:rPr lang="tr-TR" smtClean="0"/>
              <a:pPr/>
              <a:t>17.10.2014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E6C05-B177-4451-81DF-4016AFFAF66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A9EA-0F15-44B9-B457-FA515D455940}" type="datetimeFigureOut">
              <a:rPr lang="tr-TR" smtClean="0"/>
              <a:pPr/>
              <a:t>17.10.2014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E6C05-B177-4451-81DF-4016AFFAF66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A9EA-0F15-44B9-B457-FA515D455940}" type="datetimeFigureOut">
              <a:rPr lang="tr-TR" smtClean="0"/>
              <a:pPr/>
              <a:t>17.10.2014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E6C05-B177-4451-81DF-4016AFFAF66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8A9EA-0F15-44B9-B457-FA515D455940}" type="datetimeFigureOut">
              <a:rPr lang="tr-TR" smtClean="0"/>
              <a:pPr/>
              <a:t>17.10.2014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E6C05-B177-4451-81DF-4016AFFAF66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3" r:id="rId1"/>
    <p:sldLayoutId id="2147484104" r:id="rId2"/>
    <p:sldLayoutId id="2147484105" r:id="rId3"/>
    <p:sldLayoutId id="2147484106" r:id="rId4"/>
    <p:sldLayoutId id="2147484107" r:id="rId5"/>
    <p:sldLayoutId id="2147484108" r:id="rId6"/>
    <p:sldLayoutId id="2147484109" r:id="rId7"/>
    <p:sldLayoutId id="2147484110" r:id="rId8"/>
    <p:sldLayoutId id="2147484111" r:id="rId9"/>
    <p:sldLayoutId id="2147484112" r:id="rId10"/>
    <p:sldLayoutId id="2147484113" r:id="rId11"/>
    <p:sldLayoutId id="214748411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8A9EA-0F15-44B9-B457-FA515D455940}" type="datetimeFigureOut">
              <a:rPr lang="tr-TR" smtClean="0"/>
              <a:pPr/>
              <a:t>17.10.2014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E6C05-B177-4451-81DF-4016AFFAF66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85753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5" r:id="rId1"/>
    <p:sldLayoutId id="2147484146" r:id="rId2"/>
    <p:sldLayoutId id="2147484147" r:id="rId3"/>
    <p:sldLayoutId id="2147484148" r:id="rId4"/>
    <p:sldLayoutId id="2147484149" r:id="rId5"/>
    <p:sldLayoutId id="2147484150" r:id="rId6"/>
    <p:sldLayoutId id="2147484151" r:id="rId7"/>
    <p:sldLayoutId id="2147484152" r:id="rId8"/>
    <p:sldLayoutId id="2147484153" r:id="rId9"/>
    <p:sldLayoutId id="2147484154" r:id="rId10"/>
    <p:sldLayoutId id="2147484155" r:id="rId11"/>
    <p:sldLayoutId id="2147484156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Dikdörtgen"/>
          <p:cNvSpPr/>
          <p:nvPr/>
        </p:nvSpPr>
        <p:spPr>
          <a:xfrm>
            <a:off x="899592" y="4581128"/>
            <a:ext cx="77048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auto" hangingPunct="0">
              <a:spcAft>
                <a:spcPts val="0"/>
              </a:spcAft>
              <a:defRPr/>
            </a:pPr>
            <a:r>
              <a:rPr lang="tr-TR" sz="2800" b="1" dirty="0" smtClean="0">
                <a:latin typeface="+mj-lt"/>
              </a:rPr>
              <a:t>Ortak Sınavlar Temsilcisi Rehber Öğretmenlerinin Görev ve Sorumlulukları</a:t>
            </a:r>
            <a:endParaRPr lang="tr-TR" sz="28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8 Metin kutusu"/>
          <p:cNvSpPr txBox="1"/>
          <p:nvPr/>
        </p:nvSpPr>
        <p:spPr>
          <a:xfrm>
            <a:off x="539552" y="1117967"/>
            <a:ext cx="8131175" cy="51398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İlgili şube rehber öğretmeni ile işbirliği yaparak öğrencilere ders çalışma programlarının düzenlenmesi ve takibinin sağlanması hususunda rehberlik etmek,</a:t>
            </a:r>
          </a:p>
          <a:p>
            <a:pPr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tr-TR" sz="28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İlgili şube rehber öğretmeni ile işbirliği yaparak öğrencilere sınav kaygısı ile ilgili çalışmalar yapmak,</a:t>
            </a:r>
          </a:p>
          <a:p>
            <a:pPr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tr-TR" sz="28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Öğrenme problemleri ve verimli ders çalışma konusunda çalışmalar yapmak.</a:t>
            </a:r>
            <a:endParaRPr lang="tr-TR" sz="28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8 Metin kutusu"/>
          <p:cNvSpPr txBox="1"/>
          <p:nvPr/>
        </p:nvSpPr>
        <p:spPr>
          <a:xfrm>
            <a:off x="1357290" y="214290"/>
            <a:ext cx="6500826" cy="523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tr-TR" sz="2800" b="1" dirty="0" smtClean="0">
                <a:solidFill>
                  <a:schemeClr val="bg1"/>
                </a:solidFill>
                <a:latin typeface="+mj-lt"/>
                <a:cs typeface="+mn-cs"/>
              </a:rPr>
              <a:t>Sınav Rehberliği Konusunda</a:t>
            </a:r>
            <a:endParaRPr lang="tr-TR" sz="2800" b="1" dirty="0">
              <a:solidFill>
                <a:schemeClr val="bg1"/>
              </a:solidFill>
              <a:latin typeface="+mj-lt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8 Metin kutusu"/>
          <p:cNvSpPr txBox="1"/>
          <p:nvPr/>
        </p:nvSpPr>
        <p:spPr>
          <a:xfrm>
            <a:off x="539552" y="1117967"/>
            <a:ext cx="8131175" cy="427809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Ortaöğretim okul türleri ile ilgili öğrencilere yönelik bilgilendirici çalışmalar yapmak,</a:t>
            </a:r>
          </a:p>
          <a:p>
            <a:pPr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tr-TR" sz="28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Öğrencilere ortak sınavlardaki başarıda okula devam konusunun önemi üzerinde durmak,</a:t>
            </a:r>
          </a:p>
          <a:p>
            <a:pPr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tr-TR" sz="28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Özel eğitime ihtiyacı olan öğrencileri ortak sınavlarda özelliklerine uygun hizmet alabilmeleri için </a:t>
            </a:r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bilgilendirmek.</a:t>
            </a:r>
            <a:endParaRPr lang="tr-TR" sz="28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8 Metin kutusu"/>
          <p:cNvSpPr txBox="1"/>
          <p:nvPr/>
        </p:nvSpPr>
        <p:spPr>
          <a:xfrm>
            <a:off x="1357290" y="214290"/>
            <a:ext cx="6500826" cy="523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tr-TR" sz="2800" b="1" dirty="0" smtClean="0">
                <a:solidFill>
                  <a:schemeClr val="bg1"/>
                </a:solidFill>
                <a:latin typeface="+mj-lt"/>
                <a:cs typeface="+mn-cs"/>
              </a:rPr>
              <a:t>Sınav Rehberliği Konusunda</a:t>
            </a:r>
            <a:endParaRPr lang="tr-TR" sz="2800" b="1" dirty="0">
              <a:solidFill>
                <a:schemeClr val="bg1"/>
              </a:solidFill>
              <a:latin typeface="+mj-lt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8 Metin kutusu"/>
          <p:cNvSpPr txBox="1"/>
          <p:nvPr/>
        </p:nvSpPr>
        <p:spPr>
          <a:xfrm>
            <a:off x="539552" y="1117967"/>
            <a:ext cx="8131175" cy="369331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Bilgilendirme toplantılarına dair düzenlenen</a:t>
            </a:r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takvime göre ilgili katılımcılara ortak </a:t>
            </a:r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sınavlar ile ilgili gerekli </a:t>
            </a:r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bilgilendirmeleri </a:t>
            </a:r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yapmak,</a:t>
            </a:r>
          </a:p>
          <a:p>
            <a:pPr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tr-TR" sz="28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İlçedeki temsilci rehber öğretmenlerinin, </a:t>
            </a:r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ortaokullardaki rehber öğretmenlerini yoksa ilgili müdür yardımcısını bilgilendirmesinin takibini yapmak</a:t>
            </a:r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  <a:endParaRPr lang="tr-TR" sz="28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8 Metin kutusu"/>
          <p:cNvSpPr txBox="1"/>
          <p:nvPr/>
        </p:nvSpPr>
        <p:spPr>
          <a:xfrm>
            <a:off x="1357290" y="214290"/>
            <a:ext cx="6500826" cy="523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tr-TR" sz="2800" b="1" dirty="0" smtClean="0">
                <a:solidFill>
                  <a:schemeClr val="bg1"/>
                </a:solidFill>
                <a:latin typeface="+mj-lt"/>
                <a:cs typeface="+mn-cs"/>
              </a:rPr>
              <a:t>Belirlenen Takvim Doğrultusunda;</a:t>
            </a:r>
            <a:endParaRPr lang="tr-TR" sz="2800" b="1" dirty="0">
              <a:solidFill>
                <a:schemeClr val="bg1"/>
              </a:solidFill>
              <a:latin typeface="+mj-lt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8 Metin kutusu"/>
          <p:cNvSpPr txBox="1"/>
          <p:nvPr/>
        </p:nvSpPr>
        <p:spPr>
          <a:xfrm>
            <a:off x="539552" y="1117967"/>
            <a:ext cx="8131175" cy="4632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Ortaokullardaki </a:t>
            </a:r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rehber öğretmenlerinin, rehber öğretmeni olmaması durumunda ilgili müdür </a:t>
            </a:r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yardımcısının; </a:t>
            </a:r>
          </a:p>
          <a:p>
            <a:pPr lvl="1"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tr-TR" sz="28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ortaokullar </a:t>
            </a:r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bünyesindeki ortak sınavlar kapsamında 8</a:t>
            </a:r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sınıf derslerine giren branş öğretmenlerini ve 8. sınıf şube rehber öğretmenlerini,</a:t>
            </a:r>
          </a:p>
          <a:p>
            <a:pPr lvl="1"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kendi okullarındaki 8. sınıf öğrenci ve velilerini  bilgilendirmesini sağlamak</a:t>
            </a:r>
            <a:endParaRPr lang="tr-TR" sz="28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8 Metin kutusu"/>
          <p:cNvSpPr txBox="1"/>
          <p:nvPr/>
        </p:nvSpPr>
        <p:spPr>
          <a:xfrm>
            <a:off x="1357290" y="214290"/>
            <a:ext cx="6500826" cy="523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tr-TR" sz="2800" b="1" dirty="0" smtClean="0">
                <a:solidFill>
                  <a:schemeClr val="bg1"/>
                </a:solidFill>
                <a:latin typeface="+mj-lt"/>
                <a:cs typeface="+mn-cs"/>
              </a:rPr>
              <a:t>Belirlenen Takvim Doğrultusunda;</a:t>
            </a:r>
            <a:endParaRPr lang="tr-TR" sz="2800" b="1" dirty="0">
              <a:solidFill>
                <a:schemeClr val="bg1"/>
              </a:solidFill>
              <a:latin typeface="+mj-lt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Dikdörtgen"/>
          <p:cNvSpPr/>
          <p:nvPr/>
        </p:nvSpPr>
        <p:spPr>
          <a:xfrm>
            <a:off x="899592" y="4581128"/>
            <a:ext cx="77048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auto" hangingPunct="0">
              <a:spcAft>
                <a:spcPts val="0"/>
              </a:spcAft>
              <a:defRPr/>
            </a:pPr>
            <a:r>
              <a:rPr lang="tr-TR" sz="2800" b="1" dirty="0" smtClean="0">
                <a:latin typeface="+mj-lt"/>
              </a:rPr>
              <a:t>Öğretmenlerin Özellikle Dikkat Etmesi Gereken Hususlar</a:t>
            </a:r>
            <a:endParaRPr lang="tr-TR" sz="28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8 Metin kutusu"/>
          <p:cNvSpPr txBox="1"/>
          <p:nvPr/>
        </p:nvSpPr>
        <p:spPr>
          <a:xfrm>
            <a:off x="539552" y="1117967"/>
            <a:ext cx="8131175" cy="49859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Ortak </a:t>
            </a:r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sınavlar ülke çapında müfredat uyumunu esas almaktadır. Bakanlığımız, müfredatın eş zamanlı uygulanmasına ilişkin akademik takvim hazırlayarak okullarla paylaşmıştır</a:t>
            </a:r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Ortak sınavlar kapsamına giren derslerin öğretmenlerinin programı takvime göre yetiştirmesi çok önemlidir.</a:t>
            </a:r>
          </a:p>
          <a:p>
            <a:pPr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tr-TR" sz="28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Öğretmenlerin dikkat etmesi gereken bir diğer nokta da ortak sınavlarda sorulan soruların kapsamıdır. Ortak sınavlarda sorular takvimde belirtilen kazanımlara göre hazırlanmaktadır.   </a:t>
            </a:r>
            <a:endParaRPr lang="tr-TR" sz="28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8 Metin kutusu"/>
          <p:cNvSpPr txBox="1"/>
          <p:nvPr/>
        </p:nvSpPr>
        <p:spPr>
          <a:xfrm>
            <a:off x="1331640" y="0"/>
            <a:ext cx="688711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tr-TR" sz="2800" b="1" dirty="0" smtClean="0">
                <a:solidFill>
                  <a:schemeClr val="bg1"/>
                </a:solidFill>
                <a:latin typeface="+mj-lt"/>
                <a:cs typeface="+mn-cs"/>
              </a:rPr>
              <a:t>Öğretmenlerin Özellikle Dikkat Etmesi Gereken Hususlar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8 Metin kutusu"/>
          <p:cNvSpPr txBox="1"/>
          <p:nvPr/>
        </p:nvSpPr>
        <p:spPr>
          <a:xfrm>
            <a:off x="539552" y="1117967"/>
            <a:ext cx="8131175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Öğrencilere ortak yapılan merkezi sınav konusunda rehberlik etmeleri önemlidir.</a:t>
            </a:r>
            <a:endParaRPr lang="tr-TR" sz="28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8 Metin kutusu"/>
          <p:cNvSpPr txBox="1"/>
          <p:nvPr/>
        </p:nvSpPr>
        <p:spPr>
          <a:xfrm>
            <a:off x="1331640" y="0"/>
            <a:ext cx="688711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tr-TR" sz="2800" b="1" dirty="0" smtClean="0">
                <a:solidFill>
                  <a:schemeClr val="bg1"/>
                </a:solidFill>
                <a:latin typeface="+mj-lt"/>
                <a:cs typeface="+mn-cs"/>
              </a:rPr>
              <a:t>Öğretmenlerin Özellikle Dikkat Etmesi Gereken Hususlar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Özel Tasarım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y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9976</TotalTime>
  <Words>274</Words>
  <Application>Microsoft Office PowerPoint</Application>
  <PresentationFormat>Ekran Gösterisi (4:3)</PresentationFormat>
  <Paragraphs>31</Paragraphs>
  <Slides>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8</vt:i4>
      </vt:variant>
    </vt:vector>
  </HeadingPairs>
  <TitlesOfParts>
    <vt:vector size="10" baseType="lpstr">
      <vt:lpstr>Özel Tasarım</vt:lpstr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ACHT</dc:creator>
  <cp:lastModifiedBy>Aynur ARSLAN</cp:lastModifiedBy>
  <cp:revision>1322</cp:revision>
  <dcterms:created xsi:type="dcterms:W3CDTF">2011-12-17T12:07:27Z</dcterms:created>
  <dcterms:modified xsi:type="dcterms:W3CDTF">2014-10-17T08:33:14Z</dcterms:modified>
</cp:coreProperties>
</file>